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63" r:id="rId2"/>
    <p:sldId id="257" r:id="rId3"/>
    <p:sldId id="288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90" r:id="rId15"/>
    <p:sldId id="300" r:id="rId16"/>
    <p:sldId id="301" r:id="rId17"/>
    <p:sldId id="302" r:id="rId18"/>
    <p:sldId id="303" r:id="rId19"/>
    <p:sldId id="305" r:id="rId20"/>
    <p:sldId id="304" r:id="rId21"/>
    <p:sldId id="306" r:id="rId22"/>
    <p:sldId id="259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746" autoAdjust="0"/>
  </p:normalViewPr>
  <p:slideViewPr>
    <p:cSldViewPr snapToGrid="0">
      <p:cViewPr varScale="1">
        <p:scale>
          <a:sx n="87" d="100"/>
          <a:sy n="87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01000-91EF-4389-8EC0-D3C4901E22BA}" type="datetimeFigureOut">
              <a:rPr lang="hu-HU" smtClean="0"/>
              <a:t>2024.05.03.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4F87C-67C1-4AB8-A3CB-FBE661A124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53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4949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5132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296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665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975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18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CIS-nél</a:t>
            </a:r>
            <a:r>
              <a:rPr lang="hu-HU" baseline="0" dirty="0" smtClean="0"/>
              <a:t> a húsos som támogathatóvá válik a termeléshez kötött extenzív és intenzív gyümölcstermesztési jogcímekben.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584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534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CIS-nél</a:t>
            </a:r>
            <a:r>
              <a:rPr lang="hu-HU" baseline="0" dirty="0" smtClean="0"/>
              <a:t> a húsos som támogathatóvá válik a termeléshez kötött extenzív és intenzív gyümölcstermesztési jogcímekben.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41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635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Vagyis</a:t>
            </a:r>
            <a:r>
              <a:rPr lang="hu-HU" baseline="0" dirty="0" smtClean="0"/>
              <a:t> mit lehet és mit nem a módosítás során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35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1174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186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9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777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074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553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970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22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354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A4F87C-67C1-4AB8-A3CB-FBE661A124B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93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B25C3054-449F-F1FB-3B9F-51DD02CD9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9F298CD0-50BD-CDB9-E55C-62917EDD0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3058CB8C-DAFC-7BE9-2168-5D531E9D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7BD1-5D1C-4D2B-A5CE-15586B8129FC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F33F1A7D-C1B2-445F-77C8-9888A6AE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EE14D246-39D2-86E5-16F7-E209043E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872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B1FED4E-F731-5DE2-6FDA-81B551F0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058B745F-A4F7-8DAF-D3E4-48BF18CBB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24415E7-A3A5-22E6-48C1-AE98411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FDE6-0C4C-464E-B130-B23FCB1858E9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CCFA4A48-BD90-368F-8FA0-F3E4736D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00717B4D-A0D4-603F-D3F3-405A75DF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69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7E3D5A5D-3525-7FD9-309A-40282A627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B6E53D2D-4BC1-5718-1B6C-B32449A4C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C0CB56B3-8B1F-00EE-89DB-9F241095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3A98-A1C2-4E4E-BAE2-B7E5E34A813A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56C46BA-7AF4-1762-42E1-0AC9B9F4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1B90B0EE-E23B-F37B-6360-24EE6E3A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37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72F1707-24FD-E743-34FD-0D06D394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A268E75-8738-3F0B-2A14-F8690B19D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4B17DE8-FCDC-B6AF-7BC5-1780123D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5756-1793-4966-9AA3-577645C1FD57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B6366C94-3775-069C-BC1B-E655C2F2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EA86992C-151B-6066-4664-481E173A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048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A8C9689-0A7E-0665-65FF-ADE31F7A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971B076C-D9A2-E429-AD13-F2B6E2F9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0C11BDE4-2D16-8617-6786-5C78A35C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2E8-CEA4-4118-9B92-68BD5D39B0AA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C561E93-7203-F4AD-7EFE-D1A0D7C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65F5751F-5DD5-3713-AFD6-5EB91325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13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AD73D3A-1024-99EE-4441-8CE2FAD9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B627531-2BA6-1F62-0220-971416CD9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7CE2991C-2A2D-5197-9FDA-807113CF4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6880621F-5DCB-1B08-36CD-7F9E268A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FD6-67A1-4EDF-8EF4-96023D4B9519}" type="datetime1">
              <a:rPr lang="hu-HU" smtClean="0"/>
              <a:t>2024.05.03.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B11E19F5-E643-C512-792C-AFEF3072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3E354E60-CFEF-E752-D7F0-6BB4E638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87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15927C2-B4A3-332D-1B0B-E9F44635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D09B6DCF-3F0C-1AB6-CD9E-3814C33AD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13DBB537-6BD3-BA18-1458-B0876DBD9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F6025B71-774C-3D86-0437-93E6F66F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0EF3F11E-D90C-A5BA-D70E-5FBF99D6C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D91233B9-FE20-CF20-E488-FD0FE478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B364-EF46-4212-BD81-FAD154616971}" type="datetime1">
              <a:rPr lang="hu-HU" smtClean="0"/>
              <a:t>2024.05.03.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CD52797A-EDE9-2F9C-7129-4FE088B2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9A33425B-8D3B-4EA7-F773-89522F30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75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DCD9568-D4E9-4C47-655E-90675EC9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75B7C48F-54DD-C27B-BDB5-9593A1AC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F914-321B-403C-8E35-222D34DED772}" type="datetime1">
              <a:rPr lang="hu-HU" smtClean="0"/>
              <a:t>2024.05.03.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7012BD77-2EAF-A517-B975-AFEBDE29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E1373878-6AAF-F9EC-0123-1041D429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79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B2AB1088-DD30-B7FF-3313-4B06AD7D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1850-7EF2-433A-BB9B-A01423945C26}" type="datetime1">
              <a:rPr lang="hu-HU" smtClean="0"/>
              <a:t>2024.05.03.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C2176A2F-7261-3788-BFC0-105FFBEA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F0190B32-B8F3-E600-539D-EB41E49E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520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2025E35-C47C-13C3-FA58-72A99C12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55CAB87-F003-B4B8-D878-9B8A2EA3C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D86A1F0A-B996-0983-F08B-809598B83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8B9CE30F-2F4E-0B72-D9E9-6E268B26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8607-C078-483C-9689-3D14CD799F9C}" type="datetime1">
              <a:rPr lang="hu-HU" smtClean="0"/>
              <a:t>2024.05.03.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195A71D5-252C-B90A-3C94-33C6EAB0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F4DD6718-9BAA-1A89-B435-FBFB56BB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510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E741DC2-2965-7BD5-3293-8C7EB5E5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DFCA2806-56B8-25C0-2B85-3EFC61A74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CA9DD27F-0FA4-1941-B964-ECBEDD06D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63281B7C-2510-E873-067E-8D61B65C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1D0A-7A95-4352-9F00-389D32B027D0}" type="datetime1">
              <a:rPr lang="hu-HU" smtClean="0"/>
              <a:t>2024.05.03.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B8C46BE3-5EF1-1E56-79C7-DF4839E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E9186898-1D8D-5ABA-A0C6-4D3EA927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73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D21652DA-BB5D-A61C-B766-EA8E4A74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6F9081A9-364E-E962-4A8F-3B89280F8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AD1E817F-AA07-59C1-E077-426CF5CBD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90C2-B363-45D5-8108-9B74681E409A}" type="datetime1">
              <a:rPr lang="hu-HU" smtClean="0"/>
              <a:t>2024.05.03.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BE3CE58D-E358-4378-5407-5D177606D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2D534E7F-0ABB-0D75-7C35-62FDCA965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0AF9-0925-483F-A566-C0D4953969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5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3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10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730045" y="286251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KAP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ST módosítás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indító bizottsági egyeztetése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9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b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izottsági egyeztetés eredményei 1.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11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55639" y="1492550"/>
            <a:ext cx="11720052" cy="484643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Általános kérdések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Bizottság szerint jelen módosításaink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sokkal jobban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kidolgozottak, mint előzők voltak.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Bizottság kéri, hogy ahol egyébként is módosítunk, ott próbáljunk rövidíteni is.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Notifikációval</a:t>
            </a:r>
            <a:r>
              <a:rPr lang="hu-H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kapcsolatos kérdések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jövőben egy csomagban küldjük, nem külön témánként, mert akkor egyben tudnak válaszolni, ami jelentős idő megtakarítás mindkét félnek.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z IH az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MB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tagjait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kérik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tájékoztatni, bár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kötelező.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 biztosítási díjtámogatás forrás átcsoportosítás mérföldkövet módosít, így csak normál módosításban mehet.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 jogosultsági kritériumok és támogatás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intenzitások módosítása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az egységösszegek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eredményindikátor értékek változásával jár, így csak normál módosításban mehet.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Nem értünk egyet, általános magyarázattal élünk, mivel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új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kedvezményezettek és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támogatás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intenzitás változás esetén sem emeljük a támogatás összegét.</a:t>
            </a:r>
          </a:p>
        </p:txBody>
      </p:sp>
    </p:spTree>
    <p:extLst>
      <p:ext uri="{BB962C8B-B14F-4D97-AF65-F5344CB8AC3E}">
        <p14:creationId xmlns:p14="http://schemas.microsoft.com/office/powerpoint/2010/main" val="42090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b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izottsági egyeztetés eredményei 2.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12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55639" y="1238865"/>
            <a:ext cx="11720052" cy="493492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Indikátorok módosításával kapcsolatos kérdések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Általános álláspont, hogy csak kivételes esetben támogatják a célindikátorok módosítását és éven belül a forrásátcsoportosítást, hiszen ellenkező esetben követhetetlenné válna a KAP Stratégiai Tervek előrehaladása. Ugyanakkor a következő Éves Teljesítményjelentésben megfelelő indoklással elkerülhető a forrásvesztés.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Kivételes esetnek tartjuk és továbbra is kezdeményezzük a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képzést és tanácsadást érintő R1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indikátor célértékének módosítását (de forrását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), mivel az uniós módszertan későn és jelentős változással készült el, ehhez további szakértői egyeztetésben állapodtunk meg.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Új AKG és </a:t>
            </a:r>
            <a:r>
              <a:rPr lang="hu-HU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Öko</a:t>
            </a:r>
            <a:r>
              <a:rPr lang="hu-H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beavatkozások: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Bizottság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technikai kérdésnek tekinti azt, hogy új beavatkozás lesz az új AKG, vagy a KAP </a:t>
            </a:r>
            <a:r>
              <a:rPr lang="hu-HU" sz="2300" dirty="0" err="1">
                <a:latin typeface="Arial" panose="020B0604020202020204" pitchFamily="34" charset="0"/>
                <a:cs typeface="Arial" panose="020B0604020202020204" pitchFamily="34" charset="0"/>
              </a:rPr>
              <a:t>ST-ben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 szereplő beavatkozást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módosítjuk.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Elegendő </a:t>
            </a:r>
            <a:r>
              <a:rPr lang="hu-HU" sz="2300" dirty="0">
                <a:latin typeface="Arial" panose="020B0604020202020204" pitchFamily="34" charset="0"/>
                <a:cs typeface="Arial" panose="020B0604020202020204" pitchFamily="34" charset="0"/>
              </a:rPr>
              <a:t>akkor dönteni, amikor a javaslat tartalmát megismerik </a:t>
            </a:r>
            <a:r>
              <a:rPr lang="hu-H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majd, de minél előbb szeretnék megismerni, ha jelentős változás lesz.</a:t>
            </a:r>
            <a:endParaRPr lang="hu-H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0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b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izottsági egyeztetés eredményei 3.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13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6813" y="1538073"/>
            <a:ext cx="11788878" cy="493492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Feltételesség és AÖP módosítás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Egyszerűsítés következtében elvileg egyszerűbb lenne módosítani a Feltételesség szabályait.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Bizottság ezt nem egészen így gondolja, mivel a környezeti hatás elvárást nem csökkentette az egyszerűsítés, így a Feltételesség módosítását továbbra sem könnyű tárgyalni.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HMKÁ7 vetésváltás és HMKÁ8 „parlagoltatás” könnyítésénél vizsgálják AÖP gyakorlatunkat, de úgy tűnik rendben lesz a 2024. évi átmeneti és a 2025. évi végleges javaslatunk.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2024. évtől alkalmazni javasolt módosítások esetében az elfogadás módját még vizsgálják.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HMKÁ6 talajtakarás esetében az időszak rövidítését nem támogatják, a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középmély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lazítás"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talajkímélő gyakorlatként történő elismertetésére további egyeztetés szükséges.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Termeléshez kötött, ágazati és vidékfejlesztési támogatások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Néhány esetben jelezték, hogy mélyebb, vagy jobban érthető indoklásra és szakértői egyeztetésre van szükség.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Elsősorban azoknál ahol a kedvezményezetteket, vagy a forrást érinti változás. </a:t>
            </a:r>
          </a:p>
        </p:txBody>
      </p:sp>
    </p:spTree>
    <p:extLst>
      <p:ext uri="{BB962C8B-B14F-4D97-AF65-F5344CB8AC3E}">
        <p14:creationId xmlns:p14="http://schemas.microsoft.com/office/powerpoint/2010/main" val="2539921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14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30045" y="286251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 ST második módosításának ütemezése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18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olyamata 1. – hazai egyeztetés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15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19362" y="1226755"/>
            <a:ext cx="11590837" cy="504394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Hazai szakértői egyeztetési szakasz (január vége – március közepe):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Január 29-i héten KAP ST módosítás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bemutatót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tartottunk az érintett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AM-es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kollégáknak arról, hogy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Bizottság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hogyan várja a módosító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fiche-eket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 Egy példát teljesen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kidolgoztunk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bemutattuk.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Január 29-i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héten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két hetes határidővel kiküldtük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minden érintett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főosztálynak a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KAP ST módosító javaslatok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bekéréséről szóló e-mail-t.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Február 16-tól március elejéig véglegesítettük a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beérkezett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javaslatokat.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Néhány módosításnál további egyeztetésre volt szükség a javaslattevő szervezeti egységgel. 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Március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13-án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beérkezett javaslatokat informális egyeztetésre küldtük ki a bizottságnak.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KAP egyszerűsítési folyamatban eddig elfogadott javaslatot (HMKA8 derogáció) már egyszerűsített elfogadással, úgynevezett „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notifikációval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átvezethettük.</a:t>
            </a:r>
          </a:p>
        </p:txBody>
      </p:sp>
    </p:spTree>
    <p:extLst>
      <p:ext uri="{BB962C8B-B14F-4D97-AF65-F5344CB8AC3E}">
        <p14:creationId xmlns:p14="http://schemas.microsoft.com/office/powerpoint/2010/main" val="361649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olyamata 2. – uniós egyeztetés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16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Tartalom helye 1"/>
          <p:cNvSpPr>
            <a:spLocks noGrp="1"/>
          </p:cNvSpPr>
          <p:nvPr>
            <p:ph idx="1"/>
          </p:nvPr>
        </p:nvSpPr>
        <p:spPr>
          <a:xfrm>
            <a:off x="219361" y="1238089"/>
            <a:ext cx="11893982" cy="49866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Uniós szakértői egyeztetési szakasz (április – június):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Április 11-én érkeztek vissza az első bizottsági válaszok, többnyire mélyebb indoklást kérnek.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Április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15-re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KAP egyszerűsítési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változtatásokat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előkészítettük,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vártuk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EP döntését,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ezek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is a futó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módosításban tárgyalandók,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mert egyszerre két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nem lehet futhat.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Április 17-én indító felsővezetői egyeztetés volt Brüsszelben, jól sikerült, de az egyszerűsítési folyamat ellenére is vannak nehezen tárgyalható kérdések – részletek külön diákon.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Április végéig elindítjuk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informális egyeztetési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kört, már a válaszainkkal.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Májusban további szakértői egyeztetések a Bizottsággal, online és személyes is.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Május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14-én és 15-én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Bizottság két képviselője Kecskeméten lesz, a KAP ST éves felülvizsgálati ülés (ARM)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mellett lesz lehetőség 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módosításról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is egyeztetni.</a:t>
            </a:r>
            <a:endParaRPr lang="hu-H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Június elején, ha szükséges újabb felsővezetői egyeztetést kérünk a fennmaradó ügyekről.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Június első felében kerül sor a módosítás írásos egyeztetésére a Monitoring Bizottsággal.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únius végéig terveink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szerint benyújtható lesz 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2024-es rendes KAP ST módosítás.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4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</a:t>
            </a:r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olyamata 3. – elfogadtatás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17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19361" y="1238865"/>
            <a:ext cx="11648587" cy="504394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Hivatalos benyújtási és elfogadási szakasz (június vége – december):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Június végén hivatalosan, az SFC uniós alapok adatfeltöltő felületén tervezzük benyújtani.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Júniusi benyújtás azért fontos, mert így még a július közepétől augusztus végéig tartó bizottsági nyári szünet előtt elkezdődhet a hivatalos értékelés.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Szeptember közepére várjuk hivatalos értékelés eredményét, a bizottsági megjegyzések levelét, az úgynevezett „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Október közepéig tervezzük megválaszolni a bizottsági javaslatokat és hivatalosan benyújtani az SFC felületre a KAP ST új verzióját elfogadásra.  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Novemberre várható a bizottság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agrárszakmai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jóváhagyása.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Decemberre mindenképp szeretnénk lezárni a politikai elfogadást, azaz a biztosok kollégiumának aláírását.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2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18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730045" y="286251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 ST módosításának módszertana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7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módszertani kérdései 1. – milyen alapelvek mentén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19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19362" y="1238865"/>
            <a:ext cx="11903812" cy="49652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Kettős finanszírozás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tilalma („no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Ambíciószint csökkentésének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tilalma („no back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sliding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Tagállami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összehasonlítás nehézségei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Teljes terv megítélés („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Leggyengébb gyakorlatok kiválogatásának tilalma („no cherry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picking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Tudományos hátterű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uniós elvárást, csak hasonlóval tagállami vizsgálattal lehet megingatni és akkor is sokáig tart („JRC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policy”)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Évente egyszer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lehet módosítani a tervet (+1 extra)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KAP ST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pilléres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beavatkozások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módosításait a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benyújtástól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lehet alkalmazni, az I.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pilléres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közvetlen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támogatásainál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- ahol a kötelezettségvállalások év elején kezdődnek -, ott ezt csak a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következő támogatásigénylési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időszakban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lehet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megtenni.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Közel 6-9 hónapos tárgyalás szükséges, idén elsősorban finomhangolásra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8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5" name="Tartalom helye 4">
            <a:extLst>
              <a:ext uri="{FF2B5EF4-FFF2-40B4-BE49-F238E27FC236}">
                <a16:creationId xmlns="" xmlns:a16="http://schemas.microsoft.com/office/drawing/2014/main" id="{8AF4A196-008B-C7A5-689F-8BB44DBB3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4029"/>
            <a:ext cx="10515600" cy="32829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sz="3200" b="1" dirty="0" smtClean="0">
                <a:solidFill>
                  <a:srgbClr val="007966"/>
                </a:solidFill>
                <a:latin typeface="HelveticaNeueLT Pro 55 Roman" panose="020B0604020202020204" pitchFamily="34" charset="-18"/>
              </a:rPr>
              <a:t>KAP Stratégiai Tervünk 2024. évi módosítása</a:t>
            </a:r>
            <a:r>
              <a:rPr lang="hu-HU" sz="3200" b="1" dirty="0">
                <a:solidFill>
                  <a:srgbClr val="007966"/>
                </a:solidFill>
                <a:latin typeface="HelveticaNeueLT Pro 55 Roman" panose="020B0604020202020204" pitchFamily="34" charset="-18"/>
              </a:rPr>
              <a:t/>
            </a:r>
            <a:br>
              <a:rPr lang="hu-HU" sz="3200" b="1" dirty="0">
                <a:solidFill>
                  <a:srgbClr val="007966"/>
                </a:solidFill>
                <a:latin typeface="HelveticaNeueLT Pro 55 Roman" panose="020B0604020202020204" pitchFamily="34" charset="-18"/>
              </a:rPr>
            </a:br>
            <a:r>
              <a:rPr lang="hu-HU" sz="3200" b="1" dirty="0" smtClean="0">
                <a:solidFill>
                  <a:srgbClr val="007966"/>
                </a:solidFill>
                <a:latin typeface="HelveticaNeueLT Pro 55 Roman" panose="020B0604020202020204" pitchFamily="34" charset="-18"/>
              </a:rPr>
              <a:t>Nagy Attila</a:t>
            </a:r>
            <a:endParaRPr lang="hu-HU" sz="2400" b="1" dirty="0">
              <a:solidFill>
                <a:srgbClr val="007966"/>
              </a:solidFill>
              <a:latin typeface="HelveticaNeueLT Pro 55 Roman" panose="020B0604020202020204" pitchFamily="34" charset="-1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000" b="1" dirty="0" smtClean="0">
                <a:solidFill>
                  <a:srgbClr val="007966"/>
                </a:solidFill>
                <a:latin typeface="HelveticaNeueLT Pro 55 Roman" panose="020B0604020202020204" pitchFamily="34" charset="-18"/>
              </a:rPr>
              <a:t>2024.május.15</a:t>
            </a:r>
            <a:r>
              <a:rPr lang="hu-HU" sz="2000" b="1" dirty="0" smtClean="0">
                <a:solidFill>
                  <a:srgbClr val="007966"/>
                </a:solidFill>
                <a:latin typeface="HelveticaNeueLT Pro 55 Roman" panose="020B0604020202020204" pitchFamily="34" charset="-18"/>
              </a:rPr>
              <a:t>.</a:t>
            </a:r>
            <a:endParaRPr lang="hu-HU" sz="2000" b="1" dirty="0">
              <a:solidFill>
                <a:srgbClr val="007966"/>
              </a:solidFill>
              <a:latin typeface="HelveticaNeueLT Pro 55 Roman" panose="020B0604020202020204" pitchFamily="34" charset="-18"/>
            </a:endParaRPr>
          </a:p>
          <a:p>
            <a:endParaRPr lang="hu-HU" dirty="0"/>
          </a:p>
        </p:txBody>
      </p:sp>
      <p:sp>
        <p:nvSpPr>
          <p:cNvPr id="6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2" name="Dia számának helye 4">
            <a:extLst>
              <a:ext uri="{FF2B5EF4-FFF2-40B4-BE49-F238E27FC236}">
                <a16:creationId xmlns="" xmlns:a16="http://schemas.microsoft.com/office/drawing/2014/main" id="{61BE315D-D297-58F6-6C09-6FBD5F7433E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2</a:t>
            </a:fld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657271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módszertani kérdései 2. – milyen formában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20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366561" y="1248559"/>
            <a:ext cx="11703519" cy="49501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tavalyi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első módosítás még kiforratlan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eljárásrenddel zajlott, ezért decemberben több körben egyeztettünk a Bizottsággal egy hatékonyabb és gyorsabb eljárásrend érdekében.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Így a második, 2024-es módosítás során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új rendszerre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térünk át. Egy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sablonba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az úgynevezett „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” dokumentumba kell a szakértő kollégáknak kidolgozni a módosításokat.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korábbi módosítási </a:t>
            </a:r>
            <a:r>
              <a:rPr lang="hu-H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tábla már csak nyomon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követésre szolgál.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Az viszont nem változik, hogy 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módosítások indoklása mellé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részletes,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három szempontra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kiterjedő </a:t>
            </a:r>
            <a:r>
              <a:rPr lang="hu-HU" sz="2200" b="1" dirty="0">
                <a:latin typeface="Arial" panose="020B0604020202020204" pitchFamily="34" charset="0"/>
                <a:cs typeface="Arial" panose="020B0604020202020204" pitchFamily="34" charset="0"/>
              </a:rPr>
              <a:t>hatásvizsgálatot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kell kidolgozni: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változtatás általános hatását a végrehajtás tekintetében,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befolyását az célkitűzésekre és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indikátorokra valamint a pénzügyi következményeit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sablonról és a folyamatról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februárban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bemutatót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tartottunk a szakfőosztályoknak, mert 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KAP ST módosítása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komolyabb feladat,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mint 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Vidékfejlesztési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Programé volt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4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módszertani kérdései 3. – milyen eljárásokkal</a:t>
            </a: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21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90575" y="1535233"/>
            <a:ext cx="11617694" cy="49377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Tartalmi és technikai módosítás: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Évi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egyszeri normál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 alatt a tartalmai és a technikai módosításokat egyszerre kell beadni, ugyanakkor az indoklás jóval egyszerűbb és az elfogadás sokkal hamarabb megtörténik a technikai módosítások esetében.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Bejelentéses módosítás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Évi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egyszeri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normál módosításkor „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notifikációt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is be lehet nyújtani II. pillér esetében.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Célokat nem, csak szakmai tartalmat lehet módosítani.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enyújtást után a tagállam saját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kockázatára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elindíthatja a módosított intézkedést.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áltozásokat Bizottság a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következő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tervmódosítás alatt vizsgálja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és fogadhatja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KAP egyszerűsítési folyamatban elfogadott bizottsági javaslatokat is így kell átvezetni, de a fenti korlátozások nélkül, bármilyen módosításra és azonnali elfogadással.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C538C55-1081-902B-89F5-41D3984B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268" y="379193"/>
            <a:ext cx="12286268" cy="4258795"/>
          </a:xfrm>
        </p:spPr>
        <p:txBody>
          <a:bodyPr>
            <a:normAutofit/>
          </a:bodyPr>
          <a:lstStyle/>
          <a:p>
            <a:pPr algn="ctr"/>
            <a:r>
              <a:rPr lang="hu-HU" sz="3600" b="0" i="0" u="none" strike="noStrike" baseline="30000" dirty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Köszönöm a megtisztelő figyelmüket!</a:t>
            </a:r>
            <a:endParaRPr lang="hu-HU" sz="36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762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3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730045" y="286251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KAP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ST módosítás tartalma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6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fontosabb elemei 1. – Horizontális ügyek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4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19361" y="1238865"/>
            <a:ext cx="11359831" cy="5043948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társadalmi feltételesség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keretében 2025-ben be kell vezetni a munkaügyi ellenőrzések eredményeinek összekötését a KAP ST támogatásaival. Ennek hazai bevezetésére a felelős társminisztériummal együttműködésben elkészült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javaslat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állami támogatási szabályok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változását rendezni volt szükséges.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jogszerű </a:t>
            </a:r>
            <a:r>
              <a:rPr lang="hu-HU" sz="2100" b="1" dirty="0">
                <a:latin typeface="Arial" panose="020B0604020202020204" pitchFamily="34" charset="0"/>
                <a:cs typeface="Arial" panose="020B0604020202020204" pitchFamily="34" charset="0"/>
              </a:rPr>
              <a:t>földhasználat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igazolására vonatkozó jogszabályi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hivatkozást frissíteni kellett.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nemzeti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 hálózat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feladatait a kijelölt támogató egységekkel (AKI, NAK, HOI) történt egyeztetés alapján pontosítottuk a KAP Stratégiai Tervben.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szaktanácsadási intézkedések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módosítása okán a Széchenyi Agrártudás és Akkreditációs Központ felállítására nincs szükség, így ennek törlését tervezzük.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 gazdasági helyzetre és a 2021-2022. évi pályázati hullámra tekintettel 2024 során induló beavatkozások miatt számos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indikátor és pénzügyi értéket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módosítani szükséges.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Számos beavatkozáshoz frissítettük a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támogatási összegeket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és kidolgoztunk további </a:t>
            </a: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költség elszámolási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javaslatokat.</a:t>
            </a:r>
            <a:endParaRPr lang="hu-H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endParaRPr lang="hu-H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6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/>
              </a:rPr>
              <a:t>fontosabb elemei 2. – Feltételesség és AÖP</a:t>
            </a:r>
            <a:endParaRPr lang="hu-HU" sz="3200" dirty="0">
              <a:solidFill>
                <a:schemeClr val="bg1"/>
              </a:solidFill>
              <a:latin typeface="HelveticaNeueLT Pro 55 Roman" panose="020B0604020202020204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5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19362" y="1238865"/>
            <a:ext cx="11893980" cy="520411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Feltételesség: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10 ha alatti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termelők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mentesítése a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feltételességi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szankciók alól – egyszerűsítés 2024-től.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VP-s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támogatásoknál (pl. AKG,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öko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KM-et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már nem kell vizsgálni –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egyszerűsítés 2024-től.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Talajtakarási időszak rövidítés, közép-mély lazítás újra (HMKÁ6) – egyszerűsítés 2024-től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Rizs, indiánrizs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pihentetési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évben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mentesítés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talajtakarástól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HMKÁ6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) alól – már 2024-től.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Vizenyős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területek lehatárolása (HMKÁ2)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új kötelezettség 2025-től.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erménydiverzifikáció bevezetése (HMKÁ7) –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egyszerűsítés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2024-től.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Parlagoltatás derogáció 2024-ben, törlés 2025 (HMKÁ8) – egyszerűsítés.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Agro-ökológiai</a:t>
            </a: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(AÖP):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eGN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mint jogosultsági feltétel kivezetése.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yepes gyakorlatok közé a 2 pontos őshonos állattartó (100% terület) gyakorlat bevezetése.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Szántós gyakorlat módosítás 2024., 2025. évi HMKÁ8 változással – egyszerűsítés.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Gyakorlatok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pontosítása: forgatás nélküli talajművelés, rizs vetése, inhibitor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alkalmazása.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3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fontosabb elemei 3. – Egyéb I. pilléres változások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6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328856" y="1635471"/>
            <a:ext cx="11530186" cy="5117485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Termeléshez kötött támogatások (CIS):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Édeskömény támogatási szintjének csökkentése, ill. elkülönítése, amelynek célja a hagyományos zöldségek támogatási szintjének növelése.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Szálas fehérje esetében technikai pontosítások, illetve a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Legány-féle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keverék lehetséges gabona komponenseinek bővítése a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tritikáléval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Egyebek: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Átmeneti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nemzeti támogatások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esetében a jogosultság kiosztási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feltételek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pontosítása.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Borászat és méhészet esetében az ágazati beavatkozások módosítása.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1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fontosabb elemei 4. – II. pillér gazdaságfejlesztés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7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288758" y="1358537"/>
            <a:ext cx="11463688" cy="489242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Gazdaságfejlesztési, beruházási beavatkozások: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Állattartó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telepek járványvédelmi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beruházásaiban a sertéságazat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esetén a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farokkurtítás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visszaszorításánál a támogatásintenzitás 70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%-ra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növekedne (RD01e)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Precíziós pályázat kérelmezésekor ne legyen kötelező üzemi </a:t>
            </a:r>
            <a:r>
              <a:rPr lang="hu-HU" sz="2400" dirty="0" err="1">
                <a:latin typeface="Arial" panose="020B0604020202020204" pitchFamily="34" charset="0"/>
                <a:cs typeface="Arial" panose="020B0604020202020204" pitchFamily="34" charset="0"/>
              </a:rPr>
              <a:t>digitalizációs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terv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(RD02)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Gazdaságátvevő támogatásánál nem lenne kötelező az élethivatás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szerű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gazdálkodás (RD06)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Kisüzem fejlesztésénél a támogatás maximális mértékének tisztázása (RD09)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Díszkertészeti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ágazat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kisvállalkozásainak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támogatása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vidéki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térségen kívül is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elérhető lenne (RD09b)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Öntözésfejlesztési üzemi beruházásnál a környezeti hatástanulmány és terv tisztázása (RD12) -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Díjtámogatott mezőgazdasági biztosítás támogatása 2024-től KAP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ST-ből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menne (RD16) – </a:t>
            </a:r>
            <a:r>
              <a:rPr lang="hu-H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notifikációt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terveztünk, de ez valószínűleg nem fog menni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2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fontosabb elemei 5. – II. pillér zöld jövő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8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10" name="Tartalom helye 1"/>
          <p:cNvSpPr>
            <a:spLocks noGrp="1"/>
          </p:cNvSpPr>
          <p:nvPr>
            <p:ph idx="1"/>
          </p:nvPr>
        </p:nvSpPr>
        <p:spPr>
          <a:xfrm>
            <a:off x="241394" y="1503563"/>
            <a:ext cx="11841095" cy="49694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Zöld és erdészeti beavatkozások: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Nem termelő beruházásoknál a fenntartási időszak 5 helyett 7 év és célterületek pontosítása (RD21,22)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Állati genetikai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vitro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megőrzésnél a bivaly esetében szövegpontosítás (RD26)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Húshasznú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szarvasmarha 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állatjóléti támogatás kiválasztási kritériumainak kiegészítése (RD31)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Baromfi állatjóléti támogatásnál a hazai jogszabályváltozás átvezetése (RD32)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AMR kompenzációs kifizetése kiválasztási kritériumainak bővítése, jogszabályi hivatkozások egyszerűsítése (RD33b)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Termelő erdészeti beruházásnál fiatal erdő állománynevelés célterületének pontosítása (RD40)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Környezeti erdészeti beruházásnál pályázati felhívásnak megfelelően pontosítás (RD41) - </a:t>
            </a:r>
            <a:r>
              <a:rPr lang="hu-H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5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="" xmlns:a16="http://schemas.microsoft.com/office/drawing/2014/main" id="{3CCB5CCF-1A74-3DF5-52F8-E3AB0BCB4BE9}"/>
              </a:ext>
            </a:extLst>
          </p:cNvPr>
          <p:cNvSpPr txBox="1">
            <a:spLocks/>
          </p:cNvSpPr>
          <p:nvPr/>
        </p:nvSpPr>
        <p:spPr>
          <a:xfrm>
            <a:off x="838200" y="1"/>
            <a:ext cx="11353800" cy="135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KAP Stratégiai Terv második módosításának</a:t>
            </a:r>
          </a:p>
          <a:p>
            <a:r>
              <a:rPr lang="hu-HU" sz="3200" baseline="30000" dirty="0" smtClean="0">
                <a:solidFill>
                  <a:schemeClr val="bg1"/>
                </a:solidFill>
                <a:latin typeface="HelveticaNeueLT Pro 55 Roman" panose="020B0604020202020204" pitchFamily="34" charset="-18"/>
              </a:rPr>
              <a:t>fontosabb elemei 6. – II. pillér megújuló vidék</a:t>
            </a:r>
            <a:endParaRPr lang="hu-HU" sz="3200" dirty="0">
              <a:solidFill>
                <a:schemeClr val="bg1"/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8" name="Dia számának helye 4">
            <a:extLst>
              <a:ext uri="{FF2B5EF4-FFF2-40B4-BE49-F238E27FC236}">
                <a16:creationId xmlns="" xmlns:a16="http://schemas.microsoft.com/office/drawing/2014/main" id="{1E8E32E0-C6A2-33F3-9992-446E6F84966B}"/>
              </a:ext>
            </a:extLst>
          </p:cNvPr>
          <p:cNvSpPr txBox="1">
            <a:spLocks/>
          </p:cNvSpPr>
          <p:nvPr/>
        </p:nvSpPr>
        <p:spPr>
          <a:xfrm>
            <a:off x="5468182" y="6472994"/>
            <a:ext cx="6390860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FF0AF9-0925-483F-A566-C0D4953969CE}" type="slidenum">
              <a:rPr lang="hu-HU" sz="1600" smtClean="0"/>
              <a:pPr/>
              <a:t>9</a:t>
            </a:fld>
            <a:endParaRPr lang="hu-HU" sz="1600" dirty="0"/>
          </a:p>
        </p:txBody>
      </p:sp>
      <p:sp>
        <p:nvSpPr>
          <p:cNvPr id="9" name="Dia számának helye 4">
            <a:extLst>
              <a:ext uri="{FF2B5EF4-FFF2-40B4-BE49-F238E27FC236}">
                <a16:creationId xmlns="" xmlns:a16="http://schemas.microsoft.com/office/drawing/2014/main" id="{E67C631B-A873-0535-6175-2552975F7434}"/>
              </a:ext>
            </a:extLst>
          </p:cNvPr>
          <p:cNvSpPr txBox="1">
            <a:spLocks/>
          </p:cNvSpPr>
          <p:nvPr/>
        </p:nvSpPr>
        <p:spPr>
          <a:xfrm>
            <a:off x="1" y="6472994"/>
            <a:ext cx="2325756" cy="3850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2024.05.15.</a:t>
            </a:r>
            <a:endParaRPr lang="hu-HU" sz="1600" dirty="0"/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263427" y="1548010"/>
            <a:ext cx="11812219" cy="51174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Vidékfejlesztési, tudásátadási és együttműködési beavatkozások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Tanyafejlesztés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kiegészítése a zártkerti programok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támogathatóságával (RD42)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Termelői csoport, szervezet támogatásánál új tevékenységek felsorolása (RD44) - </a:t>
            </a: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Minőségrendszer támogatásoknál a kimeneti indikátorok, egységösszegek, beavatkozások pontosítása (RD45, 46, 48)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Társadalmi vállalkozások együttműködésnél integrációs támogatás törlés (RD50) - </a:t>
            </a: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Biomassza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alapú gazdaság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fejlesztési beavatkozásnál az energiaközösségek kialakításának támogatása és KAP ST időszakán túlnyúló kötelezettségvállalások törlése (RD52)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LEADER-nél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a személygépjármű beszerzés és a mezőgazdasági beruházás támogathatóság tisztázása, a LEADER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hozzáadott érték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bizonyítás beépítése (RD57) - </a:t>
            </a: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Képzésnél a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kötelező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képzés esetében kiemelt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felhívás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beépítése (RD58) - </a:t>
            </a: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Tanácsadási szolgáltatások B célterület esetében kiemelt felhívás beépítése, NAK nevesítése és ezért a 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kiválasztási </a:t>
            </a:r>
            <a:r>
              <a:rPr lang="hu-H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kritériumok alóli kivétel (RD60) - </a:t>
            </a:r>
            <a:r>
              <a:rPr lang="hu-H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notifikáció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3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2173</Words>
  <Application>Microsoft Office PowerPoint</Application>
  <PresentationFormat>Szélesvásznú</PresentationFormat>
  <Paragraphs>225</Paragraphs>
  <Slides>22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HelveticaNeueLT Pro 55 Roman</vt:lpstr>
      <vt:lpstr>Wingdings</vt:lpstr>
      <vt:lpstr>Office-téma</vt:lpstr>
      <vt:lpstr>PowerPoint bemutató</vt:lpstr>
      <vt:lpstr>PowerPoint bemutató</vt:lpstr>
      <vt:lpstr>Második KAP ST módosítás tartalma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Második KAP ST módosítás indító bizottsági egyeztetése</vt:lpstr>
      <vt:lpstr>PowerPoint bemutató</vt:lpstr>
      <vt:lpstr>PowerPoint bemutató</vt:lpstr>
      <vt:lpstr>PowerPoint bemutató</vt:lpstr>
      <vt:lpstr>KAP ST második módosításának ütemezése</vt:lpstr>
      <vt:lpstr>PowerPoint bemutató</vt:lpstr>
      <vt:lpstr>PowerPoint bemutató</vt:lpstr>
      <vt:lpstr>PowerPoint bemutató</vt:lpstr>
      <vt:lpstr>KAP ST módosításának módszertana</vt:lpstr>
      <vt:lpstr>PowerPoint bemutató</vt:lpstr>
      <vt:lpstr>PowerPoint bemutató</vt:lpstr>
      <vt:lpstr>PowerPoint bemutató</vt:lpstr>
      <vt:lpstr>Köszönöm a megtisztelő figyelmüket!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Ágoston</dc:creator>
  <cp:lastModifiedBy>Bágyiné Oláh Mária</cp:lastModifiedBy>
  <cp:revision>90</cp:revision>
  <dcterms:created xsi:type="dcterms:W3CDTF">2022-08-30T22:11:00Z</dcterms:created>
  <dcterms:modified xsi:type="dcterms:W3CDTF">2024-05-03T13:15:12Z</dcterms:modified>
</cp:coreProperties>
</file>